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44"/>
  </p:notesMasterIdLst>
  <p:handoutMasterIdLst>
    <p:handoutMasterId r:id="rId45"/>
  </p:handoutMasterIdLst>
  <p:sldIdLst>
    <p:sldId id="268" r:id="rId10"/>
    <p:sldId id="459" r:id="rId11"/>
    <p:sldId id="460" r:id="rId12"/>
    <p:sldId id="470" r:id="rId13"/>
    <p:sldId id="471" r:id="rId14"/>
    <p:sldId id="664" r:id="rId15"/>
    <p:sldId id="472" r:id="rId16"/>
    <p:sldId id="668" r:id="rId17"/>
    <p:sldId id="474" r:id="rId18"/>
    <p:sldId id="473" r:id="rId19"/>
    <p:sldId id="483" r:id="rId20"/>
    <p:sldId id="475" r:id="rId21"/>
    <p:sldId id="476" r:id="rId22"/>
    <p:sldId id="477" r:id="rId23"/>
    <p:sldId id="516" r:id="rId24"/>
    <p:sldId id="512" r:id="rId25"/>
    <p:sldId id="504" r:id="rId26"/>
    <p:sldId id="505" r:id="rId27"/>
    <p:sldId id="482" r:id="rId28"/>
    <p:sldId id="506" r:id="rId29"/>
    <p:sldId id="509" r:id="rId30"/>
    <p:sldId id="487" r:id="rId31"/>
    <p:sldId id="488" r:id="rId32"/>
    <p:sldId id="489" r:id="rId33"/>
    <p:sldId id="507" r:id="rId34"/>
    <p:sldId id="490" r:id="rId35"/>
    <p:sldId id="669" r:id="rId36"/>
    <p:sldId id="670" r:id="rId37"/>
    <p:sldId id="671" r:id="rId38"/>
    <p:sldId id="672" r:id="rId39"/>
    <p:sldId id="491" r:id="rId40"/>
    <p:sldId id="675" r:id="rId41"/>
    <p:sldId id="508" r:id="rId42"/>
    <p:sldId id="67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470"/>
            <p14:sldId id="471"/>
            <p14:sldId id="664"/>
            <p14:sldId id="472"/>
            <p14:sldId id="668"/>
            <p14:sldId id="474"/>
            <p14:sldId id="473"/>
            <p14:sldId id="483"/>
            <p14:sldId id="475"/>
            <p14:sldId id="476"/>
            <p14:sldId id="477"/>
            <p14:sldId id="516"/>
            <p14:sldId id="512"/>
            <p14:sldId id="504"/>
            <p14:sldId id="505"/>
            <p14:sldId id="482"/>
            <p14:sldId id="506"/>
            <p14:sldId id="509"/>
            <p14:sldId id="487"/>
            <p14:sldId id="488"/>
            <p14:sldId id="489"/>
            <p14:sldId id="507"/>
            <p14:sldId id="490"/>
            <p14:sldId id="669"/>
            <p14:sldId id="670"/>
            <p14:sldId id="671"/>
            <p14:sldId id="672"/>
            <p14:sldId id="491"/>
            <p14:sldId id="675"/>
            <p14:sldId id="508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9" autoAdjust="0"/>
    <p:restoredTop sz="91446" autoAdjust="0"/>
  </p:normalViewPr>
  <p:slideViewPr>
    <p:cSldViewPr snapToGrid="0">
      <p:cViewPr>
        <p:scale>
          <a:sx n="100" d="100"/>
          <a:sy n="100" d="100"/>
        </p:scale>
        <p:origin x="1960" y="1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1/10/17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1/10/17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e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jpe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e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e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jpe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e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jpe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file://localhost/Users/jasonrodriguez/Projects/Power%20Points/FINAL%20Template/images/images/CoverSlide_Header_01.png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 smtClean="0"/>
              <a:t>Insert Text Here</a:t>
            </a:r>
          </a:p>
          <a:p>
            <a:pPr lvl="1"/>
            <a:r>
              <a:rPr lang="en-US" dirty="0" smtClean="0"/>
              <a:t>Insert Text Here</a:t>
            </a:r>
          </a:p>
          <a:p>
            <a:pPr lvl="2"/>
            <a:r>
              <a:rPr lang="en-US" dirty="0" smtClean="0"/>
              <a:t>Insert Text Here</a:t>
            </a:r>
          </a:p>
          <a:p>
            <a:pPr lvl="3"/>
            <a:r>
              <a:rPr lang="en-US" dirty="0" smtClean="0"/>
              <a:t>Insert Text Here</a:t>
            </a:r>
          </a:p>
          <a:p>
            <a:pPr lvl="4"/>
            <a:r>
              <a:rPr lang="en-US" sz="1000" dirty="0" smtClean="0"/>
              <a:t>Insert Text Here</a:t>
            </a:r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Section Break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 smtClean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 smtClean="0"/>
              <a:t>Insert Quote Attribution Here</a:t>
            </a:r>
            <a:endParaRPr lang="en-US" dirty="0"/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photo caption(s) here.</a:t>
            </a:r>
            <a:endParaRPr lang="en-US" dirty="0"/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Insert Image</a:t>
            </a:r>
            <a:endParaRPr lang="en-US" dirty="0"/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 smtClean="0"/>
              <a:t>Figure Title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Click to Insert Chart or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1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Comparative Data 2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 smtClean="0"/>
              <a:t>Insert data caption(s) here.</a:t>
            </a:r>
            <a:endParaRPr lang="en-US" dirty="0"/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Presenter Name Here</a:t>
            </a:r>
          </a:p>
          <a:p>
            <a:r>
              <a:rPr lang="en-US" dirty="0" smtClean="0"/>
              <a:t>Email Here</a:t>
            </a:r>
          </a:p>
          <a:p>
            <a:r>
              <a:rPr lang="en-US" dirty="0" smtClean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 smtClean="0">
                <a:solidFill>
                  <a:schemeClr val="tx1"/>
                </a:solidFill>
              </a:rPr>
              <a:t>Presentation Title Line 1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Subtitle Line 1</a:t>
            </a:r>
            <a:br>
              <a:rPr lang="en-US" dirty="0" smtClean="0"/>
            </a:br>
            <a:r>
              <a:rPr lang="en-US" dirty="0" smtClean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Presenter’s Name</a:t>
            </a:r>
            <a:br>
              <a:rPr lang="en-US" dirty="0" smtClean="0"/>
            </a:br>
            <a:r>
              <a:rPr lang="en-US" dirty="0" smtClean="0"/>
              <a:t>Presenter’s Title</a:t>
            </a:r>
            <a:br>
              <a:rPr lang="en-US" dirty="0" smtClean="0"/>
            </a:br>
            <a:r>
              <a:rPr lang="en-US" dirty="0" smtClean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 smtClean="0"/>
              <a:t>Chapter 23 Project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 smtClean="0"/>
              <a:t>Insert Bullets Here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 smtClean="0"/>
              <a:t>Insert Subhead Line 1</a:t>
            </a:r>
            <a:br>
              <a:rPr lang="en-US" dirty="0" smtClean="0"/>
            </a:br>
            <a:r>
              <a:rPr lang="en-US" dirty="0" smtClean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1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theme" Target="../theme/theme3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0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theme" Target="../theme/theme7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8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file://localhost/Users/jasonrodriguez/Projects/Power%20Points/FINAL%20Template/images/images/PPT_Template_Header.png" TargetMode="Externa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Chapter 23 Project Planning</a:t>
            </a:r>
            <a:endParaRPr lang="en-US" dirty="0"/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Insert Text Here</a:t>
            </a:r>
          </a:p>
          <a:p>
            <a:pPr lvl="1"/>
            <a:r>
              <a:rPr lang="en-US" sz="1800" dirty="0" smtClean="0"/>
              <a:t>Insert Text Here</a:t>
            </a:r>
          </a:p>
          <a:p>
            <a:pPr lvl="2"/>
            <a:r>
              <a:rPr lang="en-US" sz="1600" dirty="0" smtClean="0"/>
              <a:t>Insert Text Here</a:t>
            </a:r>
          </a:p>
          <a:p>
            <a:pPr lvl="3"/>
            <a:r>
              <a:rPr lang="en-US" sz="1400" dirty="0" smtClean="0"/>
              <a:t>Insert Text Here</a:t>
            </a:r>
          </a:p>
          <a:p>
            <a:pPr lvl="4"/>
            <a:r>
              <a:rPr lang="en-US" sz="1050" dirty="0" smtClean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 smtClean="0"/>
              <a:t>Insert Slide Title Line 1</a:t>
            </a:r>
            <a:br>
              <a:rPr lang="en-US" dirty="0" smtClean="0"/>
            </a:br>
            <a:r>
              <a:rPr lang="en-US" dirty="0" smtClean="0"/>
              <a:t>Insert Slide Title Line 2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Insert Subhead Line 1</a:t>
            </a:r>
            <a:br>
              <a:rPr lang="en-US" sz="2400" dirty="0" smtClean="0"/>
            </a:br>
            <a:r>
              <a:rPr lang="en-US" sz="2400" dirty="0" smtClean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4" Type="http://schemas.openxmlformats.org/officeDocument/2006/relationships/hyperlink" Target="http://proquest.safaribooksonline.com/book/programming/python/9781449361167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 smtClean="0"/>
              <a:t>SSW</a:t>
            </a:r>
            <a:r>
              <a:rPr lang="en-US" smtClean="0"/>
              <a:t>-810</a:t>
            </a:r>
            <a:r>
              <a:rPr lang="en-US" dirty="0" smtClean="0"/>
              <a:t>: Software Engineering Tools and Techniques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Prof. Jim Rowland</a:t>
            </a:r>
          </a:p>
          <a:p>
            <a:r>
              <a:rPr lang="en-US" dirty="0" smtClean="0"/>
              <a:t>Software Engineering</a:t>
            </a:r>
          </a:p>
          <a:p>
            <a:r>
              <a:rPr lang="en-US" dirty="0" smtClean="0"/>
              <a:t>School of Systems and Enterprises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 smtClean="0"/>
          </a:p>
          <a:p>
            <a:r>
              <a:rPr lang="en-US" sz="3200" b="1" dirty="0" smtClean="0"/>
              <a:t>Python Fundamentals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Say hello!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print('Hello world!')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Hello world!</a:t>
            </a:r>
          </a:p>
          <a:p>
            <a:pPr lvl="1"/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&gt;&gt;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&gt;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Python is an interpreted language 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Commands are parsed and executed interactively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No need to compile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If you’re unsure of what Python would do, try it!!!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Designing Python experiments is a critical skill</a:t>
            </a:r>
            <a:endParaRPr lang="en-US" sz="2800" dirty="0" smtClean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Talking to Python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94101" y="1102395"/>
            <a:ext cx="3555999" cy="662905"/>
          </a:xfrm>
          <a:prstGeom prst="wedgeRoundRectCallout">
            <a:avLst>
              <a:gd name="adj1" fmla="val -35187"/>
              <a:gd name="adj2" fmla="val 69063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Courier Font signals Python code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851401" y="2232695"/>
            <a:ext cx="4292599" cy="510505"/>
          </a:xfrm>
          <a:prstGeom prst="wedgeRoundRectCallout">
            <a:avLst>
              <a:gd name="adj1" fmla="val -61690"/>
              <a:gd name="adj2" fmla="val -545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You type the stuff in blue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701801" y="2575595"/>
            <a:ext cx="3124199" cy="624805"/>
          </a:xfrm>
          <a:prstGeom prst="wedgeRoundRectCallout">
            <a:avLst>
              <a:gd name="adj1" fmla="val -61690"/>
              <a:gd name="adj2" fmla="val -5452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Black text is output from Python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870408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 + 4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7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 == 4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False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(3 + 5) &lt;= 8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True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What else can we do with Python?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58767" y="1131010"/>
            <a:ext cx="2302125" cy="515901"/>
          </a:xfrm>
          <a:prstGeom prst="wedgeRoundRectCallout">
            <a:avLst>
              <a:gd name="adj1" fmla="val -23063"/>
              <a:gd name="adj2" fmla="val 125454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Python Prompt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712521" y="1838995"/>
            <a:ext cx="2302125" cy="581767"/>
          </a:xfrm>
          <a:prstGeom prst="wedgeRoundRectCallout">
            <a:avLst>
              <a:gd name="adj1" fmla="val -130822"/>
              <a:gd name="adj2" fmla="val 6224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Value of 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3380914" y="3181935"/>
            <a:ext cx="2314860" cy="806370"/>
          </a:xfrm>
          <a:prstGeom prst="wedgeRoundRectCallout">
            <a:avLst>
              <a:gd name="adj1" fmla="val -74503"/>
              <a:gd name="adj2" fmla="val 31947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Boolean Comparison</a:t>
            </a:r>
          </a:p>
        </p:txBody>
      </p:sp>
    </p:spTree>
    <p:extLst>
      <p:ext uri="{BB962C8B-B14F-4D97-AF65-F5344CB8AC3E}">
        <p14:creationId xmlns:p14="http://schemas.microsoft.com/office/powerpoint/2010/main" val="30271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8391" y="1038826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$ &gt;&gt;&gt; 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foo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Traceback </a:t>
            </a:r>
            <a:r>
              <a:rPr lang="en-US" sz="24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(most recent call last):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  File "&lt;stdin&gt;", line 1, in &lt;module&gt;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NameError: name 'foo' is not defined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</a:t>
            </a: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print('Hello world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!’)</a:t>
            </a:r>
          </a:p>
          <a:p>
            <a:pPr>
              <a:spcAft>
                <a:spcPts val="0"/>
              </a:spcAft>
            </a:pP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Hello </a:t>
            </a:r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world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!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Ooops!  No problem!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69721" y="1292895"/>
            <a:ext cx="4704279" cy="581767"/>
          </a:xfrm>
          <a:prstGeom prst="wedgeRoundRectCallout">
            <a:avLst>
              <a:gd name="adj1" fmla="val -63765"/>
              <a:gd name="adj2" fmla="val 5569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Python doesn’t know about foo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284021" y="4036095"/>
            <a:ext cx="4704279" cy="581767"/>
          </a:xfrm>
          <a:prstGeom prst="wedgeRoundRectCallout">
            <a:avLst>
              <a:gd name="adj1" fmla="val -52967"/>
              <a:gd name="adj2" fmla="val -16041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No problem!  Keep going</a:t>
            </a:r>
            <a:r>
              <a:rPr lang="is-IS" sz="2400" dirty="0" smtClean="0">
                <a:solidFill>
                  <a:schemeClr val="tx1"/>
                </a:solidFill>
              </a:rPr>
              <a:t>…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Experimenting interactively is great for exploration! 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Write Python code in a file to save it and run the file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$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cat program00.py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print('This Python program is in a file')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print(2 + 2)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$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python program00.py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This Python program is in a file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4</a:t>
            </a:r>
            <a:endParaRPr lang="en-US" sz="2400" dirty="0" smtClean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Store Python programs in a file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00338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Input/Output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Read from user or files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Write to user or files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Calculations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Conditional execution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If something is True Then do X, Otherwise do Y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Repetition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For each integer from 1 to 100 perform some calculation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For each word in a paragraph, identify the distinct words</a:t>
            </a:r>
          </a:p>
          <a:p>
            <a:pPr lvl="1"/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Common programming tasks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2117" y="1025260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Numbers &amp; Strings are types</a:t>
            </a:r>
          </a:p>
          <a:p>
            <a:pPr lvl="1"/>
            <a:r>
              <a:rPr lang="en-US" sz="26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42</a:t>
            </a:r>
            <a:r>
              <a:rPr lang="en-US" sz="26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, 3.14157, ‘Hello world’, “Hello back”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Booleans</a:t>
            </a:r>
          </a:p>
          <a:p>
            <a:pPr lvl="1"/>
            <a:r>
              <a:rPr lang="en-US" sz="26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True, False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Expressions may evaluate to a boolean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nl-NL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 &lt;= 4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True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nl-NL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'Hello' == 'Hello'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True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nl-NL" sz="26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 &gt; 4</a:t>
            </a:r>
          </a:p>
          <a:p>
            <a:pPr lvl="1">
              <a:spcAft>
                <a:spcPts val="0"/>
              </a:spcAft>
            </a:pPr>
            <a:r>
              <a:rPr lang="nl-NL" sz="2600" dirty="0">
                <a:latin typeface="Courier New"/>
                <a:ea typeface="ＭＳ Ｐゴシック" charset="0"/>
                <a:cs typeface="Courier New"/>
              </a:rPr>
              <a:t>False</a:t>
            </a:r>
            <a:endParaRPr lang="en-US" sz="2600" dirty="0" smtClean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Booleans: another Python type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8435" y="1353314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Think back to high school algebra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6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  + b</a:t>
            </a:r>
            <a:r>
              <a:rPr lang="en-US" sz="26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 = c</a:t>
            </a:r>
            <a:r>
              <a:rPr lang="en-US" sz="26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2 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uses a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variable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 to reference a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value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Variables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865631"/>
            <a:ext cx="8459962" cy="4511810"/>
          </a:xfrm>
        </p:spPr>
        <p:txBody>
          <a:bodyPr/>
          <a:lstStyle/>
          <a:p>
            <a:endParaRPr lang="en-US" sz="2600" baseline="300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uses a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variable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 to reference a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value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Assign a value to a variable with =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message = 'Hello 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world’</a:t>
            </a: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0"/>
              </a:spcAft>
            </a:pP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42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pi = 3.14157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message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'Hello </a:t>
            </a: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world’</a:t>
            </a:r>
          </a:p>
          <a:p>
            <a:pPr lvl="1">
              <a:spcAft>
                <a:spcPts val="0"/>
              </a:spcAft>
            </a:pPr>
            <a:r>
              <a:rPr lang="hr-HR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hr-HR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 lvl="1">
              <a:spcAft>
                <a:spcPts val="0"/>
              </a:spcAft>
            </a:pPr>
            <a:r>
              <a:rPr lang="hr-HR" sz="2400" dirty="0">
                <a:latin typeface="Courier New"/>
                <a:ea typeface="ＭＳ Ｐゴシック" charset="0"/>
                <a:cs typeface="Courier New"/>
              </a:rPr>
              <a:t>42</a:t>
            </a:r>
          </a:p>
          <a:p>
            <a:pPr lvl="1">
              <a:spcAft>
                <a:spcPts val="0"/>
              </a:spcAft>
            </a:pPr>
            <a:r>
              <a:rPr lang="hr-HR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hr-HR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pi</a:t>
            </a:r>
          </a:p>
          <a:p>
            <a:pPr lvl="1">
              <a:spcAft>
                <a:spcPts val="0"/>
              </a:spcAft>
            </a:pPr>
            <a:r>
              <a:rPr lang="hr-HR" sz="2400" dirty="0" smtClean="0">
                <a:latin typeface="Courier New"/>
                <a:ea typeface="ＭＳ Ｐゴシック" charset="0"/>
                <a:cs typeface="Courier New"/>
              </a:rPr>
              <a:t>3.14157</a:t>
            </a:r>
            <a:endParaRPr lang="en-US" sz="2400" dirty="0" smtClean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Variables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865631"/>
            <a:ext cx="8807887" cy="4511810"/>
          </a:xfrm>
        </p:spPr>
        <p:txBody>
          <a:bodyPr/>
          <a:lstStyle/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42</a:t>
            </a:r>
          </a:p>
          <a:p>
            <a:pPr lvl="1">
              <a:spcAft>
                <a:spcPts val="0"/>
              </a:spcAft>
            </a:pPr>
            <a:r>
              <a:rPr lang="hr-HR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hr-HR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 lvl="1">
              <a:spcAft>
                <a:spcPts val="0"/>
              </a:spcAft>
            </a:pPr>
            <a:r>
              <a:rPr lang="hr-HR" sz="2800" dirty="0" smtClean="0">
                <a:latin typeface="Courier New"/>
                <a:ea typeface="ＭＳ Ｐゴシック" charset="0"/>
                <a:cs typeface="Courier New"/>
              </a:rPr>
              <a:t>42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197 # assign a new value to n</a:t>
            </a: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0"/>
              </a:spcAft>
            </a:pPr>
            <a:r>
              <a:rPr lang="hr-HR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hr-HR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197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2 + 3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5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n + n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 lvl="1">
              <a:spcAft>
                <a:spcPts val="0"/>
              </a:spcAft>
            </a:pPr>
            <a:r>
              <a:rPr lang="en-US" sz="2800" dirty="0" smtClean="0">
                <a:latin typeface="Courier New"/>
                <a:ea typeface="ＭＳ Ｐゴシック" charset="0"/>
                <a:cs typeface="Courier New"/>
              </a:rPr>
              <a:t>10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</a:t>
            </a:r>
            <a:r>
              <a:rPr lang="en-US" dirty="0" smtClean="0">
                <a:latin typeface="Gill Sans MT"/>
                <a:cs typeface="Gill Sans MT"/>
              </a:rPr>
              <a:t>he value of a variable may change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0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08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Variable names can have arbitrary length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Variable names can include:</a:t>
            </a:r>
          </a:p>
          <a:p>
            <a:pPr marL="457200" indent="-457200"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Letters [A-Z][a-z]</a:t>
            </a:r>
          </a:p>
          <a:p>
            <a:pPr marL="457200" indent="-457200">
              <a:spcAft>
                <a:spcPts val="0"/>
              </a:spcAft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Underscores ‘_’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Numerals (except the first character)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Examples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My_favorite_variable_name 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Question42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mixUpperAndLowerCaseCharactersAndDigits56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Variable names may NOT begin with a digit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Naming variables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 smtClean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 smtClean="0"/>
              <a:t>“How to Think Like a Computer Scientist: Learning </a:t>
            </a:r>
            <a:r>
              <a:rPr lang="en-US" sz="2000" dirty="0"/>
              <a:t>with Python 3 (RLE)”, Peter Wentworth, Jeffrey Elkner, Allen </a:t>
            </a:r>
            <a:r>
              <a:rPr lang="en-US" sz="2000" dirty="0" smtClean="0"/>
              <a:t>B. </a:t>
            </a:r>
            <a:r>
              <a:rPr lang="en-US" sz="2000" dirty="0"/>
              <a:t>Downey, and Chris </a:t>
            </a:r>
            <a:r>
              <a:rPr lang="en-US" sz="2000" dirty="0" smtClean="0"/>
              <a:t>Meyers, </a:t>
            </a:r>
          </a:p>
          <a:p>
            <a:r>
              <a:rPr lang="en-US" sz="2000" dirty="0" smtClean="0"/>
              <a:t>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openbookproject.net</a:t>
            </a:r>
            <a:r>
              <a:rPr lang="en-US" sz="2000" dirty="0">
                <a:hlinkClick r:id="rId3"/>
              </a:rPr>
              <a:t>/thinkcs/python/english3e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r>
              <a:rPr lang="en-US" sz="2400" dirty="0" smtClean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 smtClean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 smtClean="0"/>
              <a:t>ISBN</a:t>
            </a:r>
            <a:r>
              <a:rPr lang="cs-CZ" sz="2400" dirty="0"/>
              <a:t>-13: 978-1449359362 </a:t>
            </a:r>
            <a:endParaRPr lang="cs-CZ" sz="2400" dirty="0" smtClean="0"/>
          </a:p>
          <a:p>
            <a:r>
              <a:rPr lang="cs-CZ" sz="2000" dirty="0">
                <a:hlinkClick r:id="rId4"/>
              </a:rPr>
              <a:t>http://</a:t>
            </a:r>
            <a:r>
              <a:rPr lang="cs-CZ" sz="2000" dirty="0" smtClean="0">
                <a:hlinkClick r:id="rId4"/>
              </a:rPr>
              <a:t>proquest.safaribooksonline.com/book</a:t>
            </a:r>
            <a:r>
              <a:rPr lang="cs-CZ" sz="2000" dirty="0">
                <a:hlinkClick r:id="rId4"/>
              </a:rPr>
              <a:t>/programming/python/</a:t>
            </a:r>
            <a:r>
              <a:rPr lang="cs-CZ" sz="2000" dirty="0" smtClean="0">
                <a:hlinkClick r:id="rId4"/>
              </a:rPr>
              <a:t>9781449361167</a:t>
            </a:r>
            <a:endParaRPr lang="cs-CZ" sz="2000" dirty="0" smtClean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Acknowledgements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1304" y="1385215"/>
            <a:ext cx="879269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 = 4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4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b="1" i="1" dirty="0" smtClean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Everything in Python is case sensitive!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Variable names </a:t>
            </a:r>
            <a:r>
              <a:rPr lang="en-US" i="1" u="sng" dirty="0" smtClean="0">
                <a:latin typeface="Gill Sans MT"/>
                <a:cs typeface="Gill Sans MT"/>
              </a:rPr>
              <a:t>are</a:t>
            </a:r>
            <a:r>
              <a:rPr lang="en-US" dirty="0" smtClean="0">
                <a:latin typeface="Gill Sans MT"/>
                <a:cs typeface="Gill Sans MT"/>
              </a:rPr>
              <a:t> case sensitive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614389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reserves some words that can’t be used as names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 keywords (reserved words)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05390"/>
              </p:ext>
            </p:extLst>
          </p:nvPr>
        </p:nvGraphicFramePr>
        <p:xfrm>
          <a:off x="769855" y="2083441"/>
          <a:ext cx="7624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92"/>
                <a:gridCol w="1524992"/>
                <a:gridCol w="1524992"/>
                <a:gridCol w="1524992"/>
                <a:gridCol w="1524992"/>
              </a:tblGrid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break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continue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del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elif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else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except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exec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finally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global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lamba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nonlocal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pass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raise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try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while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yield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None</a:t>
                      </a:r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7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cs typeface="Gill Sans MT"/>
              </a:rPr>
              <a:t>Python keywords can’t </a:t>
            </a:r>
            <a:r>
              <a:rPr lang="en-US" sz="2800" dirty="0" smtClean="0">
                <a:latin typeface="Gill Sans MT"/>
                <a:cs typeface="Gill Sans MT"/>
              </a:rPr>
              <a:t>be </a:t>
            </a:r>
            <a:r>
              <a:rPr lang="en-US" sz="2800" dirty="0">
                <a:latin typeface="Gill Sans MT"/>
                <a:cs typeface="Gill Sans MT"/>
              </a:rPr>
              <a:t>used as </a:t>
            </a:r>
            <a:r>
              <a:rPr lang="en-US" sz="2800" dirty="0" smtClean="0">
                <a:latin typeface="Gill Sans MT"/>
                <a:cs typeface="Gill Sans MT"/>
              </a:rPr>
              <a:t>variable </a:t>
            </a:r>
            <a:r>
              <a:rPr lang="en-US" sz="2800" dirty="0">
                <a:latin typeface="Gill Sans MT"/>
                <a:cs typeface="Gill Sans MT"/>
              </a:rPr>
              <a:t>names</a:t>
            </a:r>
            <a:br>
              <a:rPr lang="en-US" sz="2800" dirty="0">
                <a:latin typeface="Gill Sans MT"/>
                <a:cs typeface="Gill Sans MT"/>
              </a:rPr>
            </a:br>
            <a:r>
              <a:rPr lang="en-US" sz="2800" dirty="0">
                <a:latin typeface="Gill Sans MT"/>
                <a:cs typeface="Gill Sans MT"/>
              </a:rPr>
              <a:t/>
            </a:r>
            <a:br>
              <a:rPr lang="en-US" sz="2800" dirty="0">
                <a:latin typeface="Gill Sans MT"/>
                <a:cs typeface="Gill Sans MT"/>
              </a:rPr>
            </a:b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and = 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  </a:t>
            </a:r>
            <a:r>
              <a:rPr lang="en-US" sz="28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File "&lt;stdin&gt;", line 1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    and = 3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      ^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SyntaxError: invalid syntax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 keywords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Programs live a long time (10+ years)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Choose meaningful variable names 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Help you to remember</a:t>
            </a:r>
          </a:p>
          <a:p>
            <a:pPr marL="914400" lvl="1" indent="-457200">
              <a:buFont typeface="Arial"/>
              <a:buChar char="•"/>
            </a:pPr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Help others who read your program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Single character variable names are usually a bad idea</a:t>
            </a:r>
          </a:p>
          <a:p>
            <a:pPr lvl="1"/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c = 42    # I wonder what ‘c’ is???</a:t>
            </a:r>
          </a:p>
          <a:p>
            <a:pPr lvl="1"/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cnt = 42  # counting something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Choose meaningful variable names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Statements allow us to tell Python what we want to do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Examples of statements</a:t>
            </a:r>
          </a:p>
          <a:p>
            <a:pPr lvl="1"/>
            <a:r>
              <a:rPr lang="en-US" sz="2600" dirty="0" smtClean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cnt = 42  # assignment statement</a:t>
            </a:r>
          </a:p>
          <a:p>
            <a:pPr lvl="1"/>
            <a:r>
              <a:rPr lang="en-US" sz="2600" dirty="0" smtClean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while</a:t>
            </a:r>
          </a:p>
          <a:p>
            <a:pPr lvl="1"/>
            <a:r>
              <a:rPr lang="en-US" sz="2600" dirty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i</a:t>
            </a:r>
            <a:r>
              <a:rPr lang="en-US" sz="2600" dirty="0" smtClean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f</a:t>
            </a:r>
          </a:p>
          <a:p>
            <a:pPr lvl="1"/>
            <a:r>
              <a:rPr lang="en-US" sz="2600" dirty="0" smtClean="0">
                <a:solidFill>
                  <a:srgbClr val="0000FF"/>
                </a:solidFill>
                <a:latin typeface="Courier New"/>
                <a:ea typeface="ＭＳ Ｐゴシック" charset="0"/>
                <a:cs typeface="Courier New"/>
              </a:rPr>
              <a:t>for</a:t>
            </a:r>
          </a:p>
          <a:p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The Python interpreter evaluates statements</a:t>
            </a:r>
          </a:p>
          <a:p>
            <a:pPr lvl="1"/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Statements don’t produce results 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 smtClean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 statements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Expressions are combinations of values, variables, and function calls</a:t>
            </a:r>
          </a:p>
          <a:p>
            <a:pPr lvl="1"/>
            <a:r>
              <a:rPr lang="en-US" sz="2600" dirty="0">
                <a:latin typeface="+mj-lt"/>
                <a:ea typeface="ＭＳ Ｐゴシック" charset="0"/>
                <a:cs typeface="ＭＳ Ｐゴシック" charset="0"/>
              </a:rPr>
              <a:t>&gt;&gt;&gt; </a:t>
            </a:r>
            <a:r>
              <a:rPr lang="en-US" sz="2600" dirty="0">
                <a:solidFill>
                  <a:srgbClr val="3366FF"/>
                </a:solidFill>
                <a:latin typeface="+mj-lt"/>
                <a:ea typeface="ＭＳ Ｐゴシック" charset="0"/>
                <a:cs typeface="ＭＳ Ｐゴシック" charset="0"/>
              </a:rPr>
              <a:t>cnt = 42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+mj-lt"/>
                <a:ea typeface="ＭＳ Ｐゴシック" charset="0"/>
                <a:cs typeface="ＭＳ Ｐゴシック" charset="0"/>
              </a:rPr>
              <a:t>&gt;&gt;&gt; </a:t>
            </a:r>
            <a:r>
              <a:rPr lang="en-US" sz="2600" dirty="0">
                <a:solidFill>
                  <a:srgbClr val="3366FF"/>
                </a:solidFill>
                <a:latin typeface="+mj-lt"/>
                <a:ea typeface="ＭＳ Ｐゴシック" charset="0"/>
                <a:cs typeface="ＭＳ Ｐゴシック" charset="0"/>
              </a:rPr>
              <a:t>cnt</a:t>
            </a:r>
          </a:p>
          <a:p>
            <a:pPr lvl="1"/>
            <a:r>
              <a:rPr lang="en-US" sz="2600" dirty="0">
                <a:latin typeface="+mj-lt"/>
                <a:ea typeface="ＭＳ Ｐゴシック" charset="0"/>
                <a:cs typeface="ＭＳ Ｐゴシック" charset="0"/>
              </a:rPr>
              <a:t>42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+mj-lt"/>
                <a:ea typeface="ＭＳ Ｐゴシック" charset="0"/>
                <a:cs typeface="ＭＳ Ｐゴシック" charset="0"/>
              </a:rPr>
              <a:t>&gt;&gt;&gt; </a:t>
            </a:r>
            <a:r>
              <a:rPr lang="en-US" sz="2600" dirty="0">
                <a:solidFill>
                  <a:srgbClr val="3366FF"/>
                </a:solidFill>
                <a:latin typeface="+mj-lt"/>
                <a:ea typeface="ＭＳ Ｐゴシック" charset="0"/>
                <a:cs typeface="ＭＳ Ｐゴシック" charset="0"/>
              </a:rPr>
              <a:t>len("Hello world")</a:t>
            </a:r>
          </a:p>
          <a:p>
            <a:pPr lvl="1"/>
            <a:r>
              <a:rPr lang="en-US" sz="2600" dirty="0" smtClean="0">
                <a:latin typeface="+mj-lt"/>
                <a:ea typeface="ＭＳ Ｐゴシック" charset="0"/>
                <a:cs typeface="ＭＳ Ｐゴシック" charset="0"/>
              </a:rPr>
              <a:t>11</a:t>
            </a:r>
          </a:p>
          <a:p>
            <a:pPr lvl="1">
              <a:spcAft>
                <a:spcPts val="0"/>
              </a:spcAft>
            </a:pPr>
            <a:r>
              <a:rPr lang="en-US" sz="2600" dirty="0" smtClean="0">
                <a:latin typeface="+mj-lt"/>
                <a:ea typeface="ＭＳ Ｐゴシック" charset="0"/>
                <a:cs typeface="ＭＳ Ｐゴシック" charset="0"/>
              </a:rPr>
              <a:t>&gt;&gt;&gt; </a:t>
            </a:r>
            <a:r>
              <a:rPr lang="en-US" sz="2600" dirty="0" smtClean="0">
                <a:solidFill>
                  <a:srgbClr val="3366FF"/>
                </a:solidFill>
                <a:latin typeface="+mj-lt"/>
                <a:ea typeface="ＭＳ Ｐゴシック" charset="0"/>
                <a:cs typeface="ＭＳ Ｐゴシック" charset="0"/>
              </a:rPr>
              <a:t>3 * 4 + 5</a:t>
            </a:r>
          </a:p>
          <a:p>
            <a:pPr lvl="1"/>
            <a:r>
              <a:rPr lang="en-US" sz="2600" dirty="0" smtClean="0">
                <a:latin typeface="+mj-lt"/>
                <a:ea typeface="ＭＳ Ｐゴシック" charset="0"/>
                <a:cs typeface="ＭＳ Ｐゴシック" charset="0"/>
              </a:rPr>
              <a:t>17</a:t>
            </a:r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 smtClean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 expressions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46468" y="1812315"/>
            <a:ext cx="4114732" cy="827482"/>
          </a:xfrm>
          <a:prstGeom prst="wedgeRoundRectCallout">
            <a:avLst>
              <a:gd name="adj1" fmla="val -60300"/>
              <a:gd name="adj2" fmla="val 2397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This is an statement so no output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299546" y="2740149"/>
            <a:ext cx="3885354" cy="5364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Evaluate the expression cnt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81516" y="3781480"/>
            <a:ext cx="2930484" cy="600020"/>
          </a:xfrm>
          <a:prstGeom prst="wedgeRoundRectCallout">
            <a:avLst>
              <a:gd name="adj1" fmla="val -59441"/>
              <a:gd name="adj2" fmla="val -33962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Call a function</a:t>
            </a:r>
          </a:p>
        </p:txBody>
      </p:sp>
    </p:spTree>
    <p:extLst>
      <p:ext uri="{BB962C8B-B14F-4D97-AF65-F5344CB8AC3E}">
        <p14:creationId xmlns:p14="http://schemas.microsoft.com/office/powerpoint/2010/main" val="21717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b="1" dirty="0" smtClean="0">
                <a:latin typeface="Gill Sans MT" charset="0"/>
                <a:ea typeface="ＭＳ Ｐゴシック" charset="0"/>
                <a:cs typeface="ＭＳ Ｐゴシック" charset="0"/>
              </a:rPr>
              <a:t>Operators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 are special reserved tokens that instruct Python to perform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operations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 on </a:t>
            </a:r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operands</a:t>
            </a:r>
          </a:p>
          <a:p>
            <a:pPr lvl="1"/>
            <a:r>
              <a:rPr lang="en-US" sz="2600" dirty="0">
                <a:solidFill>
                  <a:srgbClr val="3366FF"/>
                </a:solidFill>
                <a:latin typeface="Gill Sans MT"/>
                <a:ea typeface="ＭＳ Ｐゴシック" charset="0"/>
                <a:cs typeface="Gill Sans MT"/>
              </a:rPr>
              <a:t>+, -, *, </a:t>
            </a:r>
            <a:r>
              <a:rPr lang="en-US" sz="2600" dirty="0" smtClean="0">
                <a:solidFill>
                  <a:srgbClr val="3366FF"/>
                </a:solidFill>
                <a:latin typeface="Gill Sans MT"/>
                <a:ea typeface="ＭＳ Ｐゴシック" charset="0"/>
                <a:cs typeface="Gill Sans MT"/>
              </a:rPr>
              <a:t>/  </a:t>
            </a:r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Addition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, subtraction, multiplication, division</a:t>
            </a:r>
          </a:p>
          <a:p>
            <a:pPr lvl="1"/>
            <a:r>
              <a:rPr lang="en-US" sz="2600" dirty="0">
                <a:solidFill>
                  <a:srgbClr val="3366FF"/>
                </a:solidFill>
                <a:latin typeface="Gill Sans MT"/>
                <a:ea typeface="ＭＳ Ｐゴシック" charset="0"/>
                <a:cs typeface="Gill Sans MT"/>
              </a:rPr>
              <a:t>/</a:t>
            </a:r>
            <a:r>
              <a:rPr lang="en-US" sz="2600" dirty="0" smtClean="0">
                <a:solidFill>
                  <a:srgbClr val="3366FF"/>
                </a:solidFill>
                <a:latin typeface="Gill Sans MT"/>
                <a:ea typeface="ＭＳ Ｐゴシック" charset="0"/>
                <a:cs typeface="Gill Sans MT"/>
              </a:rPr>
              <a:t>/, **  </a:t>
            </a: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Integer </a:t>
            </a:r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division, exponentiation</a:t>
            </a:r>
          </a:p>
          <a:p>
            <a:pPr lvl="1"/>
            <a:r>
              <a:rPr lang="en-US" sz="2600" dirty="0" smtClean="0">
                <a:solidFill>
                  <a:srgbClr val="3366FF"/>
                </a:solidFill>
                <a:latin typeface="Gill Sans MT"/>
                <a:ea typeface="ＭＳ Ｐゴシック" charset="0"/>
                <a:cs typeface="Gill Sans MT"/>
              </a:rPr>
              <a:t>%</a:t>
            </a:r>
            <a:r>
              <a:rPr lang="en-US" sz="2600" dirty="0" smtClean="0">
                <a:latin typeface="Gill Sans MT"/>
                <a:ea typeface="ＭＳ Ｐゴシック" charset="0"/>
                <a:cs typeface="Gill Sans MT"/>
              </a:rPr>
              <a:t> modulus (remainder)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b="1" dirty="0" smtClean="0">
                <a:latin typeface="Gill Sans MT"/>
                <a:ea typeface="ＭＳ Ｐゴシック" charset="0"/>
                <a:cs typeface="Gill Sans MT"/>
              </a:rPr>
              <a:t>Operands </a:t>
            </a:r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are the values used by </a:t>
            </a:r>
            <a:r>
              <a:rPr lang="en-US" sz="2800" b="1" dirty="0" smtClean="0">
                <a:latin typeface="Gill Sans MT"/>
                <a:ea typeface="ＭＳ Ｐゴシック" charset="0"/>
                <a:cs typeface="Gill Sans MT"/>
              </a:rPr>
              <a:t>operators</a:t>
            </a:r>
            <a:endParaRPr lang="en-US" sz="2800" b="1" i="1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3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+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5</a:t>
            </a:r>
          </a:p>
          <a:p>
            <a:pPr lvl="1"/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(</a:t>
            </a:r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hours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*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60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) </a:t>
            </a:r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+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minutes</a:t>
            </a:r>
          </a:p>
          <a:p>
            <a:pPr lvl="1"/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‘Hello ‘ </a:t>
            </a:r>
            <a:r>
              <a:rPr lang="en-US" sz="26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+</a:t>
            </a:r>
            <a:r>
              <a:rPr lang="en-US" sz="2600" dirty="0" smtClean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sz="2600" dirty="0" smtClean="0">
                <a:solidFill>
                  <a:srgbClr val="008000"/>
                </a:solidFill>
                <a:latin typeface="Courier New"/>
                <a:ea typeface="ＭＳ Ｐゴシック" charset="0"/>
                <a:cs typeface="Courier New"/>
              </a:rPr>
              <a:t>‘world’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Operators and operands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993607" y="5473700"/>
            <a:ext cx="2905793" cy="579134"/>
          </a:xfrm>
          <a:prstGeom prst="wedgeRoundRectCallout">
            <a:avLst>
              <a:gd name="adj1" fmla="val -67177"/>
              <a:gd name="adj2" fmla="val -1238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String concatenation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209507" y="4272853"/>
            <a:ext cx="3477293" cy="616647"/>
          </a:xfrm>
          <a:prstGeom prst="wedgeRoundRectCallout">
            <a:avLst>
              <a:gd name="adj1" fmla="val -61982"/>
              <a:gd name="adj2" fmla="val 42911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Variables are operands</a:t>
            </a:r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896788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What is the value of 3 + 4 * 5 - 6?</a:t>
            </a:r>
          </a:p>
          <a:p>
            <a:pPr lvl="1"/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((3 + 4) * 5) - 6   # Left to right? </a:t>
            </a:r>
          </a:p>
          <a:p>
            <a:pPr lvl="1"/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(3 + 4) * (5 - 6))  # addition takes precedence?</a:t>
            </a:r>
          </a:p>
          <a:p>
            <a:pPr lvl="1"/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3 </a:t>
            </a:r>
            <a:r>
              <a:rPr lang="en-US" sz="24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+ </a:t>
            </a:r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(4 </a:t>
            </a:r>
            <a:r>
              <a:rPr lang="en-US" sz="24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* </a:t>
            </a:r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5) - 6     # multiplication takes </a:t>
            </a:r>
            <a:r>
              <a:rPr lang="en-US" sz="2400" dirty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precedence</a:t>
            </a:r>
            <a:r>
              <a:rPr lang="en-US" sz="2400" dirty="0" smtClean="0">
                <a:solidFill>
                  <a:srgbClr val="3366FF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  <a:endParaRPr lang="en-US" sz="2400" dirty="0">
              <a:solidFill>
                <a:srgbClr val="3366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Try it!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3 + 4 * 5 – 6 </a:t>
            </a:r>
          </a:p>
          <a:p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17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Why?</a:t>
            </a:r>
          </a:p>
          <a:p>
            <a:pPr lvl="1">
              <a:spcAft>
                <a:spcPts val="0"/>
              </a:spcAft>
            </a:pPr>
            <a:r>
              <a:rPr lang="en-US" sz="2400" dirty="0" smtClean="0">
                <a:latin typeface="Gill Sans MT"/>
                <a:ea typeface="ＭＳ Ｐゴシック" charset="0"/>
                <a:cs typeface="Gill Sans MT"/>
              </a:rPr>
              <a:t>Multiplication/division takes precedence over addition/subtraction</a:t>
            </a:r>
          </a:p>
          <a:p>
            <a:pPr lvl="1"/>
            <a:endParaRPr lang="en-US" sz="2400" dirty="0" smtClean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Order of operations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 – Parentheses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 – Exponentiation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MD – Multiplication/Division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AS – Addition/Subtraction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Left to right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Examples</a:t>
            </a:r>
          </a:p>
          <a:p>
            <a:pPr lvl="1"/>
            <a:r>
              <a:rPr lang="en-US" sz="2400" dirty="0">
                <a:ea typeface="ＭＳ Ｐゴシック" charset="0"/>
                <a:cs typeface="ＭＳ Ｐゴシック" charset="0"/>
              </a:rPr>
              <a:t>2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/ 2 – 3 +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4  == 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((2/2) – 3) + 4 =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= </a:t>
            </a:r>
            <a:r>
              <a:rPr lang="en-US" sz="2400" dirty="0" smtClean="0">
                <a:ea typeface="ＭＳ Ｐゴシック" charset="0"/>
                <a:cs typeface="ＭＳ Ｐゴシック" charset="0"/>
              </a:rPr>
              <a:t>2</a:t>
            </a:r>
            <a:endParaRPr lang="en-US" sz="2400" dirty="0" smtClean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 smtClean="0">
                <a:latin typeface="Gill Sans MT"/>
                <a:ea typeface="ＭＳ Ｐゴシック" charset="0"/>
                <a:cs typeface="Gill Sans MT"/>
              </a:rPr>
              <a:t>2 ** 1  + 4  ==  (2</a:t>
            </a:r>
            <a:r>
              <a:rPr lang="en-US" sz="2400" baseline="30000" dirty="0" smtClean="0">
                <a:latin typeface="Gill Sans MT"/>
                <a:ea typeface="ＭＳ Ｐゴシック" charset="0"/>
                <a:cs typeface="Gill Sans MT"/>
              </a:rPr>
              <a:t>1</a:t>
            </a:r>
            <a:r>
              <a:rPr lang="en-US" sz="2400" dirty="0" smtClean="0">
                <a:latin typeface="Gill Sans MT"/>
                <a:ea typeface="ＭＳ Ｐゴシック" charset="0"/>
                <a:cs typeface="Gill Sans MT"/>
              </a:rPr>
              <a:t>)</a:t>
            </a:r>
            <a:r>
              <a:rPr lang="en-US" sz="2400" baseline="30000" dirty="0" smtClean="0"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400" dirty="0" smtClean="0">
                <a:latin typeface="Gill Sans MT"/>
                <a:ea typeface="ＭＳ Ｐゴシック" charset="0"/>
                <a:cs typeface="Gill Sans MT"/>
              </a:rPr>
              <a:t>+ 4 == 6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i="1" u="sng" dirty="0" smtClean="0">
                <a:latin typeface="Gill Sans MT"/>
                <a:cs typeface="Gill Sans MT"/>
              </a:rPr>
              <a:t>PEMDAS</a:t>
            </a:r>
            <a:r>
              <a:rPr lang="en-US" dirty="0" smtClean="0">
                <a:latin typeface="Gill Sans MT"/>
                <a:cs typeface="Gill Sans MT"/>
              </a:rPr>
              <a:t>: Order of operations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Always use parentheses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to avoid confusion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We want our code to be easy to read and understand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Reading code is hard: don’t make it harder</a:t>
            </a:r>
          </a:p>
          <a:p>
            <a:r>
              <a:rPr lang="en-US" sz="2800" b="1" i="1" dirty="0" smtClean="0">
                <a:latin typeface="Gill Sans MT" charset="0"/>
                <a:ea typeface="ＭＳ Ｐゴシック" charset="0"/>
                <a:cs typeface="ＭＳ Ｐゴシック" charset="0"/>
              </a:rPr>
              <a:t>Be explicit!</a:t>
            </a:r>
            <a:endParaRPr lang="en-US" sz="2400" b="1" i="1" dirty="0" smtClean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Order of operations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3302000"/>
            <a:ext cx="3022600" cy="30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Programming languages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primitives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Variables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Statements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Expressions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Operators/Operands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Functions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Spyder: Integrated Development Environment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Today’s topics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371600"/>
            <a:ext cx="3060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345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Functions are operands that can be used in expressions and statements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Functions are just like mathematical functions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Call a function with 0 or more arguments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len("Hello world")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11</a:t>
            </a:r>
          </a:p>
          <a:p>
            <a:pPr>
              <a:spcAft>
                <a:spcPts val="0"/>
              </a:spcAft>
            </a:pPr>
            <a:r>
              <a:rPr lang="is-I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is-I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int(3.999999)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3</a:t>
            </a: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int('3')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3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type(int('3'))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&lt;class 'int'&gt;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 functions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217839" y="3836322"/>
            <a:ext cx="3475061" cy="468978"/>
          </a:xfrm>
          <a:prstGeom prst="wedgeRoundRectCallout">
            <a:avLst>
              <a:gd name="adj1" fmla="val -59502"/>
              <a:gd name="adj2" fmla="val -1549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Truncate, not round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93938" y="4420522"/>
            <a:ext cx="4110062" cy="494378"/>
          </a:xfrm>
          <a:prstGeom prst="wedgeRoundRectCallout">
            <a:avLst>
              <a:gd name="adj1" fmla="val -57932"/>
              <a:gd name="adj2" fmla="val -557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Convert string ‘3’ to an integer</a:t>
            </a:r>
          </a:p>
        </p:txBody>
      </p:sp>
    </p:spTree>
    <p:extLst>
      <p:ext uri="{BB962C8B-B14F-4D97-AF65-F5344CB8AC3E}">
        <p14:creationId xmlns:p14="http://schemas.microsoft.com/office/powerpoint/2010/main" val="388367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provides a function to get input from a user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response = input('Please enter a </a:t>
            </a:r>
            <a:r>
              <a:rPr lang="en-US" sz="20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number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: ')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Please enter a </a:t>
            </a: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number</a:t>
            </a: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: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42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response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'</a:t>
            </a: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42’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&gt;&gt;&gt; response + 1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FF0000"/>
                </a:solidFill>
                <a:latin typeface="Courier New"/>
                <a:ea typeface="ＭＳ Ｐゴシック" charset="0"/>
                <a:cs typeface="Courier New"/>
              </a:rPr>
              <a:t>Traceback (most recent call last):  File "&lt;stdin&gt;", line 1, in &lt;module&gt;TypeError: Can't convert 'int' object to str implicitly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int(response)+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1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43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400" dirty="0" smtClean="0">
                <a:latin typeface="Courier New"/>
                <a:ea typeface="ＭＳ Ｐゴシック" charset="0"/>
                <a:cs typeface="Courier New"/>
              </a:rPr>
              <a:t>float(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response)+ 1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43.0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Getting input from the user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92339" y="2502822"/>
            <a:ext cx="3551261" cy="494378"/>
          </a:xfrm>
          <a:prstGeom prst="wedgeRoundRectCallout">
            <a:avLst>
              <a:gd name="adj1" fmla="val -90180"/>
              <a:gd name="adj2" fmla="val 2351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Input returns a string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79136" y="4478395"/>
            <a:ext cx="3591710" cy="827482"/>
          </a:xfrm>
          <a:prstGeom prst="wedgeRoundRectCallout">
            <a:avLst>
              <a:gd name="adj1" fmla="val -81895"/>
              <a:gd name="adj2" fmla="val -37135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Cast strings to integers or floats to do math</a:t>
            </a:r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Python’s print function writes output to the user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&gt;</a:t>
            </a: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 </a:t>
            </a:r>
            <a:r>
              <a:rPr lang="en-US" sz="20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print(‘Hello world!’)</a:t>
            </a: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Hello world!</a:t>
            </a: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name = ‘Jim’</a:t>
            </a:r>
          </a:p>
          <a:p>
            <a:pPr>
              <a:spcAft>
                <a:spcPts val="0"/>
              </a:spcAft>
            </a:pPr>
            <a:r>
              <a:rPr lang="en-US" sz="2000" dirty="0" smtClean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number = 42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&gt;&gt;&gt; </a:t>
            </a:r>
            <a:r>
              <a:rPr lang="en-US" sz="20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print(‘My name is‘, name, ‘and my favorite number is‘, number)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My name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is </a:t>
            </a:r>
            <a:r>
              <a:rPr lang="en-US" sz="20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Jim and my favorite number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is </a:t>
            </a:r>
            <a:r>
              <a:rPr lang="en-US" sz="20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42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400" dirty="0" smtClean="0">
                <a:latin typeface="Gill Sans MT" charset="0"/>
                <a:ea typeface="ＭＳ Ｐゴシック" charset="0"/>
              </a:rPr>
              <a:t>Print accepts any number of arguments of many types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Printing output to the user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3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Area = π r</a:t>
            </a:r>
            <a:r>
              <a:rPr lang="en-US" sz="28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2</a:t>
            </a:r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response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= input("Radius: ")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r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= float(response)</a:t>
            </a:r>
          </a:p>
          <a:p>
            <a:pPr>
              <a:spcAft>
                <a:spcPts val="0"/>
              </a:spcAft>
            </a:pP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area 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= 3.14159 * 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(r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**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2)</a:t>
            </a: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</a:t>
            </a: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("Area=", area</a:t>
            </a:r>
            <a:r>
              <a:rPr lang="en-US" sz="24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Is equivalent to</a:t>
            </a: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r 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= float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input("Radius: "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))</a:t>
            </a: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print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("Area=", 3.14159 * 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(r</a:t>
            </a: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**</a:t>
            </a:r>
            <a:r>
              <a:rPr lang="en-US" sz="2800" dirty="0" smtClean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2))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/>
                <a:ea typeface="ＭＳ Ｐゴシック" charset="0"/>
                <a:cs typeface="Gill Sans MT"/>
              </a:rPr>
              <a:t>Readability is important: you choose!</a:t>
            </a: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Nesting function calls (Composition)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9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384578" y="1954839"/>
            <a:ext cx="3502701" cy="3636274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Many choices: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Procedural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Object Oriented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Functional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Many others</a:t>
            </a:r>
            <a:r>
              <a:rPr lang="is-I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Programming languages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64" y="1003717"/>
            <a:ext cx="4918236" cy="48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“Python is now the Most Popular Introductory Teaching Language at Top U.S. Universities”</a:t>
            </a:r>
            <a:r>
              <a:rPr lang="en-US" sz="28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1 </a:t>
            </a: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– CACM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Widely used in academia and industry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“Batteries included” - 87K+ packages: 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Machine Learning, Data Science, database management, Scientific computing, visualization, </a:t>
            </a:r>
            <a:r>
              <a:rPr lang="is-I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</a:p>
          <a:p>
            <a:r>
              <a:rPr lang="is-I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Open source </a:t>
            </a:r>
          </a:p>
          <a:p>
            <a:r>
              <a:rPr lang="is-I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Extensive user community, documentation, applications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1400" baseline="30000" dirty="0" smtClean="0">
                <a:latin typeface="Gill Sans MT" charset="0"/>
                <a:ea typeface="ＭＳ Ｐゴシック" charset="0"/>
                <a:cs typeface="ＭＳ Ｐゴシック" charset="0"/>
              </a:rPr>
              <a:t>1</a:t>
            </a:r>
            <a:r>
              <a:rPr lang="en-US" sz="1400" dirty="0">
                <a:latin typeface="Gill Sans MT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400" dirty="0" smtClean="0">
                <a:latin typeface="Gill Sans MT" charset="0"/>
                <a:ea typeface="ＭＳ Ｐゴシック" charset="0"/>
                <a:cs typeface="ＭＳ Ｐゴシック" charset="0"/>
              </a:rPr>
              <a:t>ttp</a:t>
            </a:r>
            <a:r>
              <a:rPr lang="en-US" sz="1400" dirty="0">
                <a:latin typeface="Gill Sans MT" charset="0"/>
                <a:ea typeface="ＭＳ Ｐゴシック" charset="0"/>
                <a:cs typeface="ＭＳ Ｐゴシック" charset="0"/>
              </a:rPr>
              <a:t>://cacm.acm.org</a:t>
            </a:r>
            <a:r>
              <a:rPr lang="en-US" sz="1400" dirty="0" smtClean="0">
                <a:latin typeface="Gill Sans MT" charset="0"/>
                <a:ea typeface="ＭＳ Ｐゴシック" charset="0"/>
                <a:cs typeface="ＭＳ Ｐゴシック" charset="0"/>
              </a:rPr>
              <a:t>/blogs/blog</a:t>
            </a:r>
            <a:r>
              <a:rPr lang="en-US" sz="1400" dirty="0">
                <a:latin typeface="Gill Sans MT" charset="0"/>
                <a:ea typeface="ＭＳ Ｐゴシック" charset="0"/>
                <a:cs typeface="ＭＳ Ｐゴシック" charset="0"/>
              </a:rPr>
              <a:t>-cacm/176450-python-is-now-the-most-popular-introductory-teaching-language-at-top-us-universities/fulltext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Python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49" y="2351960"/>
            <a:ext cx="2558679" cy="7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4271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Python’s creator, and Benevolent Dictator For Life,  Guido van Rossum, was a big Monty Python Fan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Why the name Python?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9" y="2607423"/>
            <a:ext cx="3656160" cy="27448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063" y="5797719"/>
            <a:ext cx="5070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://docs.python.org/3/faq/general.html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0" y="2608713"/>
            <a:ext cx="4880817" cy="27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6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51" y="1675237"/>
            <a:ext cx="2735962" cy="16739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337694"/>
            <a:ext cx="8595079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Languages have syntax, structure, and rules</a:t>
            </a: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Words</a:t>
            </a:r>
          </a:p>
          <a:p>
            <a:pPr lvl="1"/>
            <a:r>
              <a:rPr lang="en-U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“hello”, “world”, </a:t>
            </a:r>
            <a:r>
              <a:rPr lang="is-IS" sz="2600" dirty="0" smtClean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6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Grammars</a:t>
            </a:r>
          </a:p>
          <a:p>
            <a:pPr lvl="1"/>
            <a:r>
              <a:rPr lang="en-US" sz="2200" dirty="0" smtClean="0">
                <a:latin typeface="Gill Sans MT" charset="0"/>
                <a:ea typeface="ＭＳ Ｐゴシック" charset="0"/>
                <a:cs typeface="ＭＳ Ｐゴシック" charset="0"/>
              </a:rPr>
              <a:t>&lt;sentence&gt; := &lt;NounPhrase&gt; &lt;VerbPhrase&gt; &lt;NounPhrase&gt;</a:t>
            </a:r>
            <a:endParaRPr lang="en-US" sz="24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smtClean="0">
                <a:latin typeface="Gill Sans MT" charset="0"/>
                <a:ea typeface="ＭＳ Ｐゴシック" charset="0"/>
              </a:rPr>
              <a:t>Valid sentence</a:t>
            </a:r>
          </a:p>
          <a:p>
            <a:pPr lvl="1"/>
            <a:r>
              <a:rPr lang="en-US" sz="2000" dirty="0" smtClean="0">
                <a:latin typeface="Gill Sans MT" charset="0"/>
                <a:ea typeface="ＭＳ Ｐゴシック" charset="0"/>
              </a:rPr>
              <a:t>I’m excited to learn programming with Python.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</a:rPr>
              <a:t>Invalid sentence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</a:rPr>
              <a:t>excited </a:t>
            </a:r>
            <a:r>
              <a:rPr lang="en-US" sz="2200" dirty="0" smtClean="0">
                <a:latin typeface="Gill Sans MT" charset="0"/>
                <a:ea typeface="ＭＳ Ｐゴシック" charset="0"/>
              </a:rPr>
              <a:t>Python. to </a:t>
            </a:r>
            <a:r>
              <a:rPr lang="en-US" sz="2200" dirty="0">
                <a:latin typeface="Gill Sans MT" charset="0"/>
                <a:ea typeface="ＭＳ Ｐゴシック" charset="0"/>
              </a:rPr>
              <a:t>with </a:t>
            </a:r>
            <a:r>
              <a:rPr lang="en-US" sz="2200" dirty="0" smtClean="0">
                <a:latin typeface="Gill Sans MT" charset="0"/>
                <a:ea typeface="ＭＳ Ｐゴシック" charset="0"/>
              </a:rPr>
              <a:t>I’m programming learn</a:t>
            </a:r>
            <a:endParaRPr lang="en-US" sz="2200" dirty="0">
              <a:latin typeface="Gill Sans MT" charset="0"/>
              <a:ea typeface="ＭＳ Ｐゴシック" charset="0"/>
            </a:endParaRPr>
          </a:p>
          <a:p>
            <a:pPr lvl="1"/>
            <a:endParaRPr lang="en-US" sz="2200" dirty="0" smtClean="0">
              <a:latin typeface="Gill Sans MT" charset="0"/>
              <a:ea typeface="ＭＳ Ｐゴシック" charset="0"/>
            </a:endParaRPr>
          </a:p>
          <a:p>
            <a:pPr lvl="1">
              <a:spcAft>
                <a:spcPts val="0"/>
              </a:spcAft>
            </a:pPr>
            <a:endParaRPr lang="en-US" sz="22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Spoken language features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51" y="3961237"/>
            <a:ext cx="2735962" cy="167397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9521" y="1388494"/>
            <a:ext cx="8150579" cy="1888106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We learn new vocabulary and rules to speak new languages</a:t>
            </a:r>
          </a:p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Learning a programming language is like learning a new language, but easier!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Language features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 smtClean="0">
                <a:latin typeface="Gill Sans MT" charset="0"/>
                <a:ea typeface="ＭＳ Ｐゴシック" charset="0"/>
                <a:cs typeface="ＭＳ Ｐゴシック" charset="0"/>
              </a:rPr>
              <a:t>Python has a relatively small set of words and syntax</a:t>
            </a: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 smtClean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Speaking Python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116" y="1920662"/>
            <a:ext cx="5152766" cy="364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104923</TotalTime>
  <Words>1479</Words>
  <Application>Microsoft Macintosh PowerPoint</Application>
  <PresentationFormat>On-screen Show (4:3)</PresentationFormat>
  <Paragraphs>567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Calibri</vt:lpstr>
      <vt:lpstr>Century Gothic</vt:lpstr>
      <vt:lpstr>Courier New</vt:lpstr>
      <vt:lpstr>Gill Sans MT</vt:lpstr>
      <vt:lpstr>ＭＳ Ｐゴシック</vt:lpstr>
      <vt:lpstr>Times New Roman</vt:lpstr>
      <vt:lpstr>Arial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Programming languages</vt:lpstr>
      <vt:lpstr>Python</vt:lpstr>
      <vt:lpstr>Why the name Python?</vt:lpstr>
      <vt:lpstr>Spoken language features</vt:lpstr>
      <vt:lpstr>Language features</vt:lpstr>
      <vt:lpstr>Speaking Python</vt:lpstr>
      <vt:lpstr>Talking to Python</vt:lpstr>
      <vt:lpstr>What else can we do with Python?</vt:lpstr>
      <vt:lpstr>Ooops!  No problem!</vt:lpstr>
      <vt:lpstr>Store Python programs in a file</vt:lpstr>
      <vt:lpstr>Common programming tasks</vt:lpstr>
      <vt:lpstr>Booleans: another Python type</vt:lpstr>
      <vt:lpstr>Variables</vt:lpstr>
      <vt:lpstr>Variables</vt:lpstr>
      <vt:lpstr>The value of a variable may change</vt:lpstr>
      <vt:lpstr>Naming variables</vt:lpstr>
      <vt:lpstr>Variable names are case sensitive</vt:lpstr>
      <vt:lpstr>Python keywords (reserved words)</vt:lpstr>
      <vt:lpstr>Python keywords</vt:lpstr>
      <vt:lpstr>Choose meaningful variable names</vt:lpstr>
      <vt:lpstr>Python statements</vt:lpstr>
      <vt:lpstr>Python expressions</vt:lpstr>
      <vt:lpstr>Operators and operands</vt:lpstr>
      <vt:lpstr>Order of operations</vt:lpstr>
      <vt:lpstr>PEMDAS: Order of operations</vt:lpstr>
      <vt:lpstr>Order of operations</vt:lpstr>
      <vt:lpstr>Python functions</vt:lpstr>
      <vt:lpstr>Getting input from the user</vt:lpstr>
      <vt:lpstr>Printing output to the user</vt:lpstr>
      <vt:lpstr>Nesting function calls (Composition)</vt:lpstr>
      <vt:lpstr>Questions?</vt:lpstr>
    </vt:vector>
  </TitlesOfParts>
  <Company>Stevens Institute of Technology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JIm Rowland</cp:lastModifiedBy>
  <cp:revision>1536</cp:revision>
  <cp:lastPrinted>2014-07-29T20:42:09Z</cp:lastPrinted>
  <dcterms:created xsi:type="dcterms:W3CDTF">2013-11-01T14:42:31Z</dcterms:created>
  <dcterms:modified xsi:type="dcterms:W3CDTF">2017-01-10T22:45:39Z</dcterms:modified>
</cp:coreProperties>
</file>